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64" r:id="rId4"/>
    <p:sldId id="258" r:id="rId5"/>
    <p:sldId id="259" r:id="rId6"/>
    <p:sldId id="260" r:id="rId7"/>
    <p:sldId id="261" r:id="rId8"/>
    <p:sldId id="263" r:id="rId9"/>
    <p:sldId id="262" r:id="rId10"/>
    <p:sldId id="266" r:id="rId11"/>
    <p:sldId id="265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F9C23C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/>
    <p:restoredTop sz="99807" autoAdjust="0"/>
  </p:normalViewPr>
  <p:slideViewPr>
    <p:cSldViewPr snapToGrid="0" snapToObjects="1">
      <p:cViewPr>
        <p:scale>
          <a:sx n="72" d="100"/>
          <a:sy n="72" d="100"/>
        </p:scale>
        <p:origin x="-1914" y="-5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43C1B0-DA0D-1D4C-B5ED-EC37EECA595F}" type="datetimeFigureOut">
              <a:rPr lang="en-US" smtClean="0"/>
              <a:pPr/>
              <a:t>3/26/2017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CA" smtClean="0"/>
              <a:t>Click to edit Master text styles</a:t>
            </a:r>
          </a:p>
          <a:p>
            <a:pPr lvl="1"/>
            <a:r>
              <a:rPr lang="fr-CA" smtClean="0"/>
              <a:t>Second level</a:t>
            </a:r>
          </a:p>
          <a:p>
            <a:pPr lvl="2"/>
            <a:r>
              <a:rPr lang="fr-CA" smtClean="0"/>
              <a:t>Third level</a:t>
            </a:r>
          </a:p>
          <a:p>
            <a:pPr lvl="3"/>
            <a:r>
              <a:rPr lang="fr-CA" smtClean="0"/>
              <a:t>Fourth level</a:t>
            </a:r>
          </a:p>
          <a:p>
            <a:pPr lvl="4"/>
            <a:r>
              <a:rPr lang="fr-CA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969BAA-A7DD-274F-B0B6-35DFE7280E0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285758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969BAA-A7DD-274F-B0B6-35DFE7280E02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465760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CA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CA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401E4-51B3-B641-8937-9037A107167E}" type="datetimeFigureOut">
              <a:rPr lang="en-US" smtClean="0"/>
              <a:pPr/>
              <a:t>3/26/2017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96916-85E2-CB41-B692-3A3E97C070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23056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CA" smtClean="0"/>
              <a:t>Click to edit Master text styles</a:t>
            </a:r>
          </a:p>
          <a:p>
            <a:pPr lvl="1"/>
            <a:r>
              <a:rPr lang="fr-CA" smtClean="0"/>
              <a:t>Second level</a:t>
            </a:r>
          </a:p>
          <a:p>
            <a:pPr lvl="2"/>
            <a:r>
              <a:rPr lang="fr-CA" smtClean="0"/>
              <a:t>Third level</a:t>
            </a:r>
          </a:p>
          <a:p>
            <a:pPr lvl="3"/>
            <a:r>
              <a:rPr lang="fr-CA" smtClean="0"/>
              <a:t>Fourth level</a:t>
            </a:r>
          </a:p>
          <a:p>
            <a:pPr lvl="4"/>
            <a:r>
              <a:rPr lang="fr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401E4-51B3-B641-8937-9037A107167E}" type="datetimeFigureOut">
              <a:rPr lang="en-US" smtClean="0"/>
              <a:pPr/>
              <a:t>3/26/2017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96916-85E2-CB41-B692-3A3E97C070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884703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401E4-51B3-B641-8937-9037A107167E}" type="datetimeFigureOut">
              <a:rPr lang="en-US" smtClean="0"/>
              <a:pPr/>
              <a:t>3/26/2017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96916-85E2-CB41-B692-3A3E97C070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331753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CA" smtClean="0"/>
              <a:t>Click to edit Master text styles</a:t>
            </a:r>
          </a:p>
          <a:p>
            <a:pPr lvl="1"/>
            <a:r>
              <a:rPr lang="fr-CA" smtClean="0"/>
              <a:t>Second level</a:t>
            </a:r>
          </a:p>
          <a:p>
            <a:pPr lvl="2"/>
            <a:r>
              <a:rPr lang="fr-CA" smtClean="0"/>
              <a:t>Third level</a:t>
            </a:r>
          </a:p>
          <a:p>
            <a:pPr lvl="3"/>
            <a:r>
              <a:rPr lang="fr-CA" smtClean="0"/>
              <a:t>Fourth level</a:t>
            </a:r>
          </a:p>
          <a:p>
            <a:pPr lvl="4"/>
            <a:r>
              <a:rPr lang="fr-CA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CA" smtClean="0"/>
              <a:t>Click to edit Master text styles</a:t>
            </a:r>
          </a:p>
          <a:p>
            <a:pPr lvl="1"/>
            <a:r>
              <a:rPr lang="fr-CA" smtClean="0"/>
              <a:t>Second level</a:t>
            </a:r>
          </a:p>
          <a:p>
            <a:pPr lvl="2"/>
            <a:r>
              <a:rPr lang="fr-CA" smtClean="0"/>
              <a:t>Third level</a:t>
            </a:r>
          </a:p>
          <a:p>
            <a:pPr lvl="3"/>
            <a:r>
              <a:rPr lang="fr-CA" smtClean="0"/>
              <a:t>Fourth level</a:t>
            </a:r>
          </a:p>
          <a:p>
            <a:pPr lvl="4"/>
            <a:r>
              <a:rPr lang="fr-CA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401E4-51B3-B641-8937-9037A107167E}" type="datetimeFigureOut">
              <a:rPr lang="en-US" smtClean="0"/>
              <a:pPr/>
              <a:t>3/26/2017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96916-85E2-CB41-B692-3A3E97C070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207692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CA" smtClean="0"/>
              <a:t>Click to edit Master text styles</a:t>
            </a:r>
          </a:p>
          <a:p>
            <a:pPr lvl="1"/>
            <a:r>
              <a:rPr lang="fr-CA" smtClean="0"/>
              <a:t>Second level</a:t>
            </a:r>
          </a:p>
          <a:p>
            <a:pPr lvl="2"/>
            <a:r>
              <a:rPr lang="fr-CA" smtClean="0"/>
              <a:t>Third level</a:t>
            </a:r>
          </a:p>
          <a:p>
            <a:pPr lvl="3"/>
            <a:r>
              <a:rPr lang="fr-CA" smtClean="0"/>
              <a:t>Fourth level</a:t>
            </a:r>
          </a:p>
          <a:p>
            <a:pPr lvl="4"/>
            <a:r>
              <a:rPr lang="fr-CA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CA" smtClean="0"/>
              <a:t>Click to edit Master text styles</a:t>
            </a:r>
          </a:p>
          <a:p>
            <a:pPr lvl="1"/>
            <a:r>
              <a:rPr lang="fr-CA" smtClean="0"/>
              <a:t>Second level</a:t>
            </a:r>
          </a:p>
          <a:p>
            <a:pPr lvl="2"/>
            <a:r>
              <a:rPr lang="fr-CA" smtClean="0"/>
              <a:t>Third level</a:t>
            </a:r>
          </a:p>
          <a:p>
            <a:pPr lvl="3"/>
            <a:r>
              <a:rPr lang="fr-CA" smtClean="0"/>
              <a:t>Fourth level</a:t>
            </a:r>
          </a:p>
          <a:p>
            <a:pPr lvl="4"/>
            <a:r>
              <a:rPr lang="fr-CA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401E4-51B3-B641-8937-9037A107167E}" type="datetimeFigureOut">
              <a:rPr lang="en-US" smtClean="0"/>
              <a:pPr/>
              <a:t>3/26/2017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96916-85E2-CB41-B692-3A3E97C070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753774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401E4-51B3-B641-8937-9037A107167E}" type="datetimeFigureOut">
              <a:rPr lang="en-US" smtClean="0"/>
              <a:pPr/>
              <a:t>3/26/2017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96916-85E2-CB41-B692-3A3E97C070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340983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401E4-51B3-B641-8937-9037A107167E}" type="datetimeFigureOut">
              <a:rPr lang="en-US" smtClean="0"/>
              <a:pPr/>
              <a:t>3/26/2017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96916-85E2-CB41-B692-3A3E97C070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542799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 smtClean="0"/>
              <a:t>Click to edit Master text styles</a:t>
            </a:r>
          </a:p>
          <a:p>
            <a:pPr lvl="1"/>
            <a:r>
              <a:rPr lang="fr-CA" smtClean="0"/>
              <a:t>Second level</a:t>
            </a:r>
          </a:p>
          <a:p>
            <a:pPr lvl="2"/>
            <a:r>
              <a:rPr lang="fr-CA" smtClean="0"/>
              <a:t>Third level</a:t>
            </a:r>
          </a:p>
          <a:p>
            <a:pPr lvl="3"/>
            <a:r>
              <a:rPr lang="fr-CA" smtClean="0"/>
              <a:t>Fourth level</a:t>
            </a:r>
          </a:p>
          <a:p>
            <a:pPr lvl="4"/>
            <a:r>
              <a:rPr lang="fr-CA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C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401E4-51B3-B641-8937-9037A107167E}" type="datetimeFigureOut">
              <a:rPr lang="en-US" smtClean="0"/>
              <a:pPr/>
              <a:t>3/26/2017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96916-85E2-CB41-B692-3A3E97C070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523095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CA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C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401E4-51B3-B641-8937-9037A107167E}" type="datetimeFigureOut">
              <a:rPr lang="en-US" smtClean="0"/>
              <a:pPr/>
              <a:t>3/26/2017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96916-85E2-CB41-B692-3A3E97C070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26309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CA" smtClean="0"/>
              <a:t>Click to edit Master text styles</a:t>
            </a:r>
          </a:p>
          <a:p>
            <a:pPr lvl="1"/>
            <a:r>
              <a:rPr lang="fr-CA" smtClean="0"/>
              <a:t>Second level</a:t>
            </a:r>
          </a:p>
          <a:p>
            <a:pPr lvl="2"/>
            <a:r>
              <a:rPr lang="fr-CA" smtClean="0"/>
              <a:t>Third level</a:t>
            </a:r>
          </a:p>
          <a:p>
            <a:pPr lvl="3"/>
            <a:r>
              <a:rPr lang="fr-CA" smtClean="0"/>
              <a:t>Fourth level</a:t>
            </a:r>
          </a:p>
          <a:p>
            <a:pPr lvl="4"/>
            <a:r>
              <a:rPr lang="fr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401E4-51B3-B641-8937-9037A107167E}" type="datetimeFigureOut">
              <a:rPr lang="en-US" smtClean="0"/>
              <a:pPr/>
              <a:t>3/26/2017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96916-85E2-CB41-B692-3A3E97C070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385611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CA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CA" smtClean="0"/>
              <a:t>Click to edit Master text styles</a:t>
            </a:r>
          </a:p>
          <a:p>
            <a:pPr lvl="1"/>
            <a:r>
              <a:rPr lang="fr-CA" smtClean="0"/>
              <a:t>Second level</a:t>
            </a:r>
          </a:p>
          <a:p>
            <a:pPr lvl="2"/>
            <a:r>
              <a:rPr lang="fr-CA" smtClean="0"/>
              <a:t>Third level</a:t>
            </a:r>
          </a:p>
          <a:p>
            <a:pPr lvl="3"/>
            <a:r>
              <a:rPr lang="fr-CA" smtClean="0"/>
              <a:t>Fourth level</a:t>
            </a:r>
          </a:p>
          <a:p>
            <a:pPr lvl="4"/>
            <a:r>
              <a:rPr lang="fr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401E4-51B3-B641-8937-9037A107167E}" type="datetimeFigureOut">
              <a:rPr lang="en-US" smtClean="0"/>
              <a:pPr/>
              <a:t>3/26/2017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96916-85E2-CB41-B692-3A3E97C070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644178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7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 smtClean="0"/>
              <a:t>Click to edit Master text styles</a:t>
            </a:r>
          </a:p>
          <a:p>
            <a:pPr lvl="1"/>
            <a:r>
              <a:rPr lang="fr-CA" smtClean="0"/>
              <a:t>Second level</a:t>
            </a:r>
          </a:p>
          <a:p>
            <a:pPr lvl="2"/>
            <a:r>
              <a:rPr lang="fr-CA" smtClean="0"/>
              <a:t>Third level</a:t>
            </a:r>
          </a:p>
          <a:p>
            <a:pPr lvl="3"/>
            <a:r>
              <a:rPr lang="fr-CA" smtClean="0"/>
              <a:t>Fourth level</a:t>
            </a:r>
          </a:p>
          <a:p>
            <a:pPr lvl="4"/>
            <a:r>
              <a:rPr lang="fr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E401E4-51B3-B641-8937-9037A107167E}" type="datetimeFigureOut">
              <a:rPr lang="en-US" smtClean="0"/>
              <a:pPr/>
              <a:t>3/26/2017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B96916-85E2-CB41-B692-3A3E97C070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05452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microsoft.com/office/2007/relationships/hdphoto" Target="../media/hdphoto1.wdp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slideLayout" Target="../slideLayouts/slideLayout2.xml"/><Relationship Id="rId1" Type="http://schemas.openxmlformats.org/officeDocument/2006/relationships/audio" Target="file:///D:\Andr&#233;s\Velociraptor\bck%20ppt%20Andres%20Dinosaures\velociraptors\Velociraptor-Sound-Andres.mp3" TargetMode="Externa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google.ca/url?sa=t&amp;rct=j&amp;q=&amp;esrc=s&amp;source=web&amp;cd=1&amp;cad=rja&amp;uact=8&amp;ved=0ahUKEwj0w578hu_SAhUL7IMKHSRICWQQFggeMAA&amp;url=http://nature.ca/fr/accueil&amp;usg=AFQjCNF9J_oI9VgsgH6Fqk6UW5IuyMAeaQ&amp;sig2=Olb6StSW2jmJcPBM0F_6ZQ&amp;bvm=bv.150475504,d.amc" TargetMode="External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2749" y="2797175"/>
            <a:ext cx="8270875" cy="1470025"/>
          </a:xfrm>
        </p:spPr>
        <p:txBody>
          <a:bodyPr>
            <a:norm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fr-CA" sz="4500" b="1" dirty="0" smtClean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pperplate Gothic Bold"/>
                <a:cs typeface="Copperplate Gothic Bold"/>
              </a:rPr>
              <a:t>LES VÉLOCIRAPTORS</a:t>
            </a:r>
            <a:endParaRPr lang="fr-CA" sz="4500" b="1" dirty="0">
              <a:ln w="11430"/>
              <a:solidFill>
                <a:srgbClr val="FF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Copperplate Gothic Bold"/>
              <a:cs typeface="Copperplate Gothic Bold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2750" y="3946525"/>
            <a:ext cx="8270875" cy="638175"/>
          </a:xfrm>
        </p:spPr>
        <p:txBody>
          <a:bodyPr>
            <a:norm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Par Andrés </a:t>
            </a:r>
            <a:r>
              <a:rPr lang="en-US" sz="2400" dirty="0" err="1" smtClean="0">
                <a:solidFill>
                  <a:schemeClr val="bg1"/>
                </a:solidFill>
              </a:rPr>
              <a:t>Raúl</a:t>
            </a:r>
            <a:r>
              <a:rPr lang="en-US" sz="2400" dirty="0" smtClean="0">
                <a:solidFill>
                  <a:schemeClr val="bg1"/>
                </a:solidFill>
              </a:rPr>
              <a:t> Salazar G.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71548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28624"/>
            <a:ext cx="8229600" cy="989013"/>
          </a:xfrm>
        </p:spPr>
        <p:txBody>
          <a:bodyPr>
            <a:normAutofit/>
          </a:bodyPr>
          <a:lstStyle/>
          <a:p>
            <a:r>
              <a:rPr lang="fr-CA" sz="3200" smtClean="0">
                <a:solidFill>
                  <a:schemeClr val="tx1">
                    <a:lumMod val="65000"/>
                    <a:lumOff val="35000"/>
                  </a:schemeClr>
                </a:solidFill>
                <a:latin typeface="Copperplate Gothic Light"/>
                <a:cs typeface="Copperplate Gothic Light"/>
              </a:rPr>
              <a:t>Description des vélociraptors</a:t>
            </a:r>
            <a:endParaRPr lang="fr-CA" sz="3200">
              <a:solidFill>
                <a:schemeClr val="tx1">
                  <a:lumMod val="65000"/>
                  <a:lumOff val="35000"/>
                </a:schemeClr>
              </a:solidFill>
              <a:latin typeface="Copperplate Gothic Light"/>
              <a:cs typeface="Copperplate Gothic Light"/>
            </a:endParaRPr>
          </a:p>
        </p:txBody>
      </p:sp>
      <p:pic>
        <p:nvPicPr>
          <p:cNvPr id="4" name="Content Placeholder 3" descr="plume raptor 1.jpg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alphaModFix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-32905" b="-32905"/>
          <a:stretch/>
        </p:blipFill>
        <p:spPr>
          <a:xfrm flipH="1">
            <a:off x="6123833" y="761542"/>
            <a:ext cx="2463675" cy="32154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10" descr="Velociraptor.jpg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saturation sat="196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t="-10264" b="-10264"/>
          <a:stretch/>
        </p:blipFill>
        <p:spPr>
          <a:xfrm>
            <a:off x="6863771" y="3036052"/>
            <a:ext cx="1823029" cy="23842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1105492" y="1832882"/>
            <a:ext cx="513238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Arial"/>
              <a:buChar char="•"/>
            </a:pPr>
            <a:r>
              <a:rPr lang="fr-CA" sz="2000" dirty="0" smtClean="0"/>
              <a:t>Les </a:t>
            </a:r>
            <a:r>
              <a:rPr lang="fr-CA" sz="2000" dirty="0" err="1" smtClean="0"/>
              <a:t>vélociraptors</a:t>
            </a:r>
            <a:r>
              <a:rPr lang="fr-CA" sz="2000" dirty="0" smtClean="0"/>
              <a:t> mesurent 2,05 m de long </a:t>
            </a:r>
          </a:p>
          <a:p>
            <a:pPr lvl="0"/>
            <a:r>
              <a:rPr lang="fr-CA" sz="2000" dirty="0" smtClean="0"/>
              <a:t>      et .5 m de haut et pesant jusqu'à 15kg </a:t>
            </a:r>
          </a:p>
          <a:p>
            <a:pPr marL="342900" indent="-342900">
              <a:buFont typeface="Arial"/>
              <a:buChar char="•"/>
            </a:pPr>
            <a:endParaRPr lang="fr-CA" sz="2000" dirty="0" smtClean="0"/>
          </a:p>
          <a:p>
            <a:pPr marL="342900" indent="-342900">
              <a:buFont typeface="Arial"/>
              <a:buChar char="•"/>
            </a:pPr>
            <a:r>
              <a:rPr lang="fr-CA" sz="2000" dirty="0" smtClean="0"/>
              <a:t>Certains scientifiques pensent que les </a:t>
            </a:r>
            <a:r>
              <a:rPr lang="fr-CA" sz="2000" dirty="0" err="1" smtClean="0"/>
              <a:t>vélociraptors</a:t>
            </a:r>
            <a:r>
              <a:rPr lang="fr-CA" sz="2000" dirty="0" smtClean="0"/>
              <a:t> avait des plumes. </a:t>
            </a:r>
            <a:r>
              <a:rPr lang="fr-CA" sz="2000" dirty="0"/>
              <a:t>D’autres pensent qu’ils avaient des rayures comme les tigres.</a:t>
            </a:r>
          </a:p>
          <a:p>
            <a:pPr marL="342900" indent="-342900">
              <a:buFont typeface="Arial"/>
              <a:buChar char="•"/>
            </a:pPr>
            <a:endParaRPr lang="fr-CA" sz="2000" dirty="0" smtClean="0"/>
          </a:p>
          <a:p>
            <a:pPr marL="342900" indent="-342900">
              <a:buFont typeface="Arial"/>
              <a:buChar char="•"/>
            </a:pPr>
            <a:r>
              <a:rPr lang="fr-CA" sz="2000" dirty="0" smtClean="0"/>
              <a:t>Les </a:t>
            </a:r>
            <a:r>
              <a:rPr lang="fr-CA" sz="2000" dirty="0" err="1" smtClean="0"/>
              <a:t>vélociraptors</a:t>
            </a:r>
            <a:r>
              <a:rPr lang="fr-CA" sz="2000" dirty="0" smtClean="0"/>
              <a:t> étaient carnivores et </a:t>
            </a:r>
            <a:r>
              <a:rPr lang="fr-FR" sz="2000" dirty="0" smtClean="0"/>
              <a:t>avaient </a:t>
            </a:r>
            <a:r>
              <a:rPr lang="fr-FR" sz="2000" dirty="0"/>
              <a:t>une griffe pointue, </a:t>
            </a:r>
            <a:r>
              <a:rPr lang="fr-FR" sz="2000" dirty="0" smtClean="0"/>
              <a:t>mortelle, </a:t>
            </a:r>
            <a:r>
              <a:rPr lang="fr-FR" sz="2000" dirty="0"/>
              <a:t>rétractable, de </a:t>
            </a:r>
            <a:r>
              <a:rPr lang="fr-FR" sz="2000" dirty="0" smtClean="0"/>
              <a:t>9 cm </a:t>
            </a:r>
            <a:r>
              <a:rPr lang="fr-FR" sz="2000" dirty="0"/>
              <a:t>sur chaque </a:t>
            </a:r>
            <a:r>
              <a:rPr lang="fr-FR" sz="2000" dirty="0" smtClean="0"/>
              <a:t>pied. </a:t>
            </a:r>
            <a:endParaRPr lang="en-US" sz="2000" dirty="0"/>
          </a:p>
          <a:p>
            <a:pPr marL="342900" lvl="0" indent="-342900">
              <a:buFont typeface="Arial"/>
              <a:buChar char="•"/>
            </a:pPr>
            <a:endParaRPr lang="fr-CA" sz="2000" dirty="0" smtClean="0"/>
          </a:p>
          <a:p>
            <a:pPr marL="342900" indent="-342900">
              <a:buFont typeface="Arial"/>
              <a:buChar char="•"/>
            </a:pPr>
            <a:r>
              <a:rPr lang="fr-CA" sz="2000" dirty="0" err="1" smtClean="0"/>
              <a:t>Vélociraptors</a:t>
            </a:r>
            <a:r>
              <a:rPr lang="fr-CA" sz="2000" dirty="0" smtClean="0"/>
              <a:t> en latin ça veut dire: </a:t>
            </a:r>
            <a:r>
              <a:rPr lang="fr-CA" sz="2000" i="1" dirty="0" smtClean="0"/>
              <a:t>Rapide Voleur »</a:t>
            </a:r>
            <a:endParaRPr lang="fr-CA" sz="2000" dirty="0"/>
          </a:p>
        </p:txBody>
      </p:sp>
      <p:pic>
        <p:nvPicPr>
          <p:cNvPr id="9" name="Picture 8" descr="velociraptor_claw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3833" y="4958903"/>
            <a:ext cx="1723737" cy="12928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2204364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9804" y="431193"/>
            <a:ext cx="8229600" cy="1143000"/>
          </a:xfrm>
        </p:spPr>
        <p:txBody>
          <a:bodyPr>
            <a:normAutofit/>
          </a:bodyPr>
          <a:lstStyle/>
          <a:p>
            <a:r>
              <a:rPr lang="fr-CA" sz="3000" smtClean="0">
                <a:solidFill>
                  <a:schemeClr val="tx1">
                    <a:lumMod val="65000"/>
                    <a:lumOff val="35000"/>
                  </a:schemeClr>
                </a:solidFill>
                <a:latin typeface="Copperplate Gothic Light"/>
                <a:cs typeface="Copperplate Gothic Light"/>
              </a:rPr>
              <a:t>En quelle epoque vivaient </a:t>
            </a:r>
            <a:br>
              <a:rPr lang="fr-CA" sz="3000" smtClean="0">
                <a:solidFill>
                  <a:schemeClr val="tx1">
                    <a:lumMod val="65000"/>
                    <a:lumOff val="35000"/>
                  </a:schemeClr>
                </a:solidFill>
                <a:latin typeface="Copperplate Gothic Light"/>
                <a:cs typeface="Copperplate Gothic Light"/>
              </a:rPr>
            </a:br>
            <a:r>
              <a:rPr lang="fr-CA" sz="3000" smtClean="0">
                <a:solidFill>
                  <a:schemeClr val="tx1">
                    <a:lumMod val="65000"/>
                    <a:lumOff val="35000"/>
                  </a:schemeClr>
                </a:solidFill>
                <a:latin typeface="Copperplate Gothic Light"/>
                <a:cs typeface="Copperplate Gothic Light"/>
              </a:rPr>
              <a:t>les vélociraptors</a:t>
            </a:r>
            <a:endParaRPr lang="fr-CA" sz="3000">
              <a:solidFill>
                <a:schemeClr val="tx1">
                  <a:lumMod val="65000"/>
                  <a:lumOff val="35000"/>
                </a:schemeClr>
              </a:solidFill>
              <a:latin typeface="Copperplate Gothic Light"/>
              <a:cs typeface="Copperplate Gothic Ligh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8488" y="1919582"/>
            <a:ext cx="2432050" cy="14001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CA" sz="1800" smtClean="0"/>
              <a:t>Les vélociraptors ont vit au crétacé et c’était de 70-80 millions d’années avant notre ère.  </a:t>
            </a:r>
            <a:endParaRPr lang="fr-CA" sz="1800"/>
          </a:p>
        </p:txBody>
      </p:sp>
      <p:pic>
        <p:nvPicPr>
          <p:cNvPr id="4" name="Picture 3" descr="dino l-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488" y="3328514"/>
            <a:ext cx="7391400" cy="28098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175722" y="1923907"/>
            <a:ext cx="214416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 smtClean="0"/>
              <a:t>Traduction: L’ère des dinosaures. En millions d’années avant le présent</a:t>
            </a:r>
            <a:endParaRPr lang="fr-CA" dirty="0"/>
          </a:p>
        </p:txBody>
      </p:sp>
      <p:sp>
        <p:nvSpPr>
          <p:cNvPr id="8" name="TextBox 7"/>
          <p:cNvSpPr txBox="1"/>
          <p:nvPr/>
        </p:nvSpPr>
        <p:spPr>
          <a:xfrm>
            <a:off x="3589671" y="1919582"/>
            <a:ext cx="22729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mtClean="0"/>
              <a:t>Le crétacé était la fin de l’ère mésozoïque.</a:t>
            </a:r>
            <a:endParaRPr lang="fr-CA"/>
          </a:p>
        </p:txBody>
      </p:sp>
    </p:spTree>
    <p:extLst>
      <p:ext uri="{BB962C8B-B14F-4D97-AF65-F5344CB8AC3E}">
        <p14:creationId xmlns="" xmlns:p14="http://schemas.microsoft.com/office/powerpoint/2010/main" val="36165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0464" y="394950"/>
            <a:ext cx="8229600" cy="1143000"/>
          </a:xfrm>
        </p:spPr>
        <p:txBody>
          <a:bodyPr>
            <a:normAutofit/>
          </a:bodyPr>
          <a:lstStyle/>
          <a:p>
            <a:r>
              <a:rPr lang="fr-CA" sz="3000" smtClean="0">
                <a:solidFill>
                  <a:schemeClr val="tx1">
                    <a:lumMod val="65000"/>
                    <a:lumOff val="35000"/>
                  </a:schemeClr>
                </a:solidFill>
                <a:latin typeface="Copperplate Gothic Light"/>
                <a:cs typeface="Copperplate Gothic Light"/>
              </a:rPr>
              <a:t>La vitesse!</a:t>
            </a:r>
            <a:endParaRPr lang="fr-CA" sz="3000">
              <a:solidFill>
                <a:schemeClr val="tx1">
                  <a:lumMod val="65000"/>
                  <a:lumOff val="35000"/>
                </a:schemeClr>
              </a:solidFill>
              <a:latin typeface="Copperplate Gothic Light"/>
              <a:cs typeface="Copperplate Gothic Ligh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5492" y="1600201"/>
            <a:ext cx="6955666" cy="21295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CA" sz="2200" dirty="0" smtClean="0"/>
              <a:t>Les </a:t>
            </a:r>
            <a:r>
              <a:rPr lang="fr-CA" sz="2200" dirty="0" err="1" smtClean="0"/>
              <a:t>vélociraptors</a:t>
            </a:r>
            <a:r>
              <a:rPr lang="fr-CA" sz="2200" dirty="0" smtClean="0"/>
              <a:t> pouvaient atteindre la rapidité </a:t>
            </a:r>
          </a:p>
          <a:p>
            <a:pPr marL="0" indent="0">
              <a:buNone/>
            </a:pPr>
            <a:r>
              <a:rPr lang="fr-CA" sz="2200" dirty="0" smtClean="0"/>
              <a:t>de 60 km/h</a:t>
            </a:r>
          </a:p>
          <a:p>
            <a:pPr marL="0" indent="0">
              <a:buNone/>
            </a:pPr>
            <a:endParaRPr lang="fr-CA" sz="2200" dirty="0" smtClean="0"/>
          </a:p>
          <a:p>
            <a:pPr marL="0" indent="0">
              <a:buNone/>
            </a:pPr>
            <a:r>
              <a:rPr lang="fr-CA" sz="2200" dirty="0" smtClean="0"/>
              <a:t>En plus ils chassaient en bande , alors vous obtenez des mini machine a dévorer</a:t>
            </a:r>
            <a:endParaRPr lang="fr-CA" sz="2200" dirty="0"/>
          </a:p>
        </p:txBody>
      </p:sp>
      <p:pic>
        <p:nvPicPr>
          <p:cNvPr id="4" name="Picture 3" descr="raptor running.jpg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saturation sat="200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3369" y="3711894"/>
            <a:ext cx="6376737" cy="25780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4137280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9290" y="400251"/>
            <a:ext cx="8229600" cy="1143000"/>
          </a:xfrm>
        </p:spPr>
        <p:txBody>
          <a:bodyPr>
            <a:normAutofit/>
          </a:bodyPr>
          <a:lstStyle/>
          <a:p>
            <a:r>
              <a:rPr lang="fr-CA" sz="3000" smtClean="0">
                <a:solidFill>
                  <a:schemeClr val="tx1">
                    <a:lumMod val="65000"/>
                    <a:lumOff val="35000"/>
                  </a:schemeClr>
                </a:solidFill>
                <a:latin typeface="Copperplate Gothic Light"/>
                <a:cs typeface="Copperplate Gothic Light"/>
              </a:rPr>
              <a:t>La communication</a:t>
            </a:r>
            <a:endParaRPr lang="fr-CA" sz="3000">
              <a:solidFill>
                <a:schemeClr val="tx1">
                  <a:lumMod val="65000"/>
                  <a:lumOff val="35000"/>
                </a:schemeClr>
              </a:solidFill>
              <a:latin typeface="Copperplate Gothic Light"/>
              <a:cs typeface="Copperplate Gothic Ligh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1318" y="1702717"/>
            <a:ext cx="6391380" cy="12002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CA" sz="2400" dirty="0" smtClean="0"/>
              <a:t>Ils avaient un os dans laquelle ils soufflaient dedans et ça fessait un drôle de bruit un espèce d’ultra son mais c’était bruitant. </a:t>
            </a:r>
            <a:endParaRPr lang="fr-CA" sz="2400" dirty="0"/>
          </a:p>
        </p:txBody>
      </p:sp>
      <p:pic>
        <p:nvPicPr>
          <p:cNvPr id="8" name="Velociraptor-Sound-Andres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/>
          <a:stretch>
            <a:fillRect/>
          </a:stretch>
        </p:blipFill>
        <p:spPr>
          <a:xfrm>
            <a:off x="0" y="5278462"/>
            <a:ext cx="3723861" cy="1579538"/>
          </a:xfrm>
          <a:prstGeom prst="rect">
            <a:avLst/>
          </a:prstGeom>
        </p:spPr>
      </p:pic>
      <p:pic>
        <p:nvPicPr>
          <p:cNvPr id="5" name="Picture 4" descr=" Velociraptor skull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4275" y="2624706"/>
            <a:ext cx="4876800" cy="3657600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>
          <a:xfrm flipH="1">
            <a:off x="4312089" y="2660907"/>
            <a:ext cx="1758327" cy="1260934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934495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550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5335" y="400251"/>
            <a:ext cx="8229600" cy="1143000"/>
          </a:xfrm>
        </p:spPr>
        <p:txBody>
          <a:bodyPr>
            <a:normAutofit/>
          </a:bodyPr>
          <a:lstStyle/>
          <a:p>
            <a:r>
              <a:rPr lang="fr-CA" sz="3000" smtClean="0">
                <a:solidFill>
                  <a:schemeClr val="tx1">
                    <a:lumMod val="65000"/>
                    <a:lumOff val="35000"/>
                  </a:schemeClr>
                </a:solidFill>
                <a:latin typeface="Copperplate Gothic Light"/>
                <a:cs typeface="Copperplate Gothic Light"/>
              </a:rPr>
              <a:t>L’endroit </a:t>
            </a:r>
            <a:endParaRPr lang="fr-CA" sz="3000">
              <a:solidFill>
                <a:schemeClr val="tx1">
                  <a:lumMod val="65000"/>
                  <a:lumOff val="35000"/>
                </a:schemeClr>
              </a:solidFill>
              <a:latin typeface="Copperplate Gothic Light"/>
              <a:cs typeface="Copperplate Gothic Ligh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7813" y="1600201"/>
            <a:ext cx="6698390" cy="12888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CA" sz="2400" dirty="0" smtClean="0"/>
              <a:t>Les </a:t>
            </a:r>
            <a:r>
              <a:rPr lang="fr-CA" sz="2400" dirty="0" err="1" smtClean="0"/>
              <a:t>velociraptors</a:t>
            </a:r>
            <a:r>
              <a:rPr lang="fr-CA" sz="2400" dirty="0" smtClean="0"/>
              <a:t> vivaient en Chine et en Mongolie.</a:t>
            </a:r>
            <a:endParaRPr lang="fr-CA" sz="2400" dirty="0"/>
          </a:p>
        </p:txBody>
      </p:sp>
      <p:pic>
        <p:nvPicPr>
          <p:cNvPr id="4" name="Picture 3" descr="velocimap #1 of 2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9351" y="2319057"/>
            <a:ext cx="5560536" cy="381027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00670" y="5010651"/>
            <a:ext cx="1749427" cy="92333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CA" dirty="0" smtClean="0"/>
              <a:t>Ils </a:t>
            </a:r>
            <a:r>
              <a:rPr lang="fr-CA" dirty="0" err="1" smtClean="0"/>
              <a:t>aitaient</a:t>
            </a:r>
            <a:r>
              <a:rPr lang="fr-CA" dirty="0" smtClean="0"/>
              <a:t> plus en Mongolie que en Chine.</a:t>
            </a:r>
            <a:endParaRPr lang="fr-CA" dirty="0"/>
          </a:p>
        </p:txBody>
      </p:sp>
      <p:sp>
        <p:nvSpPr>
          <p:cNvPr id="6" name="TextBox 5"/>
          <p:cNvSpPr txBox="1"/>
          <p:nvPr/>
        </p:nvSpPr>
        <p:spPr>
          <a:xfrm>
            <a:off x="-2366211" y="2319057"/>
            <a:ext cx="2232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CA" dirty="0"/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4423728" y="3782280"/>
            <a:ext cx="83730" cy="12561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855852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1380" y="400251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fr-CA" sz="3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pperplate Gothic Light"/>
                <a:cs typeface="Copperplate Gothic Light"/>
              </a:rPr>
              <a:t>	Suggestions</a:t>
            </a:r>
            <a:endParaRPr lang="fr-CA" sz="3000" dirty="0">
              <a:solidFill>
                <a:schemeClr val="tx1">
                  <a:lumMod val="65000"/>
                  <a:lumOff val="35000"/>
                </a:schemeClr>
              </a:solidFill>
              <a:latin typeface="Copperplate Gothic Light"/>
              <a:cs typeface="Copperplate Gothic Ligh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2444" y="1543252"/>
            <a:ext cx="3335239" cy="4723332"/>
          </a:xfrm>
        </p:spPr>
        <p:txBody>
          <a:bodyPr>
            <a:noAutofit/>
          </a:bodyPr>
          <a:lstStyle/>
          <a:p>
            <a:r>
              <a:rPr lang="fr-CA" sz="2100" i="1" dirty="0" smtClean="0"/>
              <a:t>Parc Jurassique</a:t>
            </a:r>
            <a:r>
              <a:rPr lang="fr-CA" sz="2100" i="1" dirty="0"/>
              <a:t/>
            </a:r>
            <a:br>
              <a:rPr lang="fr-CA" sz="2100" i="1" dirty="0"/>
            </a:br>
            <a:r>
              <a:rPr lang="fr-CA" sz="2100" i="1" dirty="0" smtClean="0"/>
              <a:t>&amp; Monde Jurassique</a:t>
            </a:r>
          </a:p>
          <a:p>
            <a:pPr marL="0" indent="0">
              <a:buNone/>
            </a:pPr>
            <a:endParaRPr lang="fr-CA" sz="2100" i="1" dirty="0"/>
          </a:p>
          <a:p>
            <a:r>
              <a:rPr lang="fr-CA" sz="2100" i="1" dirty="0" smtClean="0"/>
              <a:t>BBC: </a:t>
            </a:r>
            <a:r>
              <a:rPr lang="fr-CA" sz="2100" i="1" dirty="0" err="1" smtClean="0"/>
              <a:t>Walking</a:t>
            </a:r>
            <a:r>
              <a:rPr lang="fr-CA" sz="2100" i="1" dirty="0" smtClean="0"/>
              <a:t> </a:t>
            </a:r>
            <a:r>
              <a:rPr lang="fr-CA" sz="2100" i="1" dirty="0" err="1" smtClean="0"/>
              <a:t>with</a:t>
            </a:r>
            <a:r>
              <a:rPr lang="fr-CA" sz="2100" i="1" dirty="0" smtClean="0"/>
              <a:t> </a:t>
            </a:r>
            <a:r>
              <a:rPr lang="fr-CA" sz="2100" i="1" dirty="0" err="1" smtClean="0"/>
              <a:t>Dinosaurs</a:t>
            </a:r>
            <a:r>
              <a:rPr lang="fr-CA" sz="2100" i="1" dirty="0" smtClean="0"/>
              <a:t/>
            </a:r>
            <a:br>
              <a:rPr lang="fr-CA" sz="2100" i="1" dirty="0" smtClean="0"/>
            </a:br>
            <a:endParaRPr lang="fr-CA" sz="2100" i="1" dirty="0" smtClean="0"/>
          </a:p>
          <a:p>
            <a:r>
              <a:rPr lang="fr-CA" sz="2100" i="1" dirty="0" smtClean="0"/>
              <a:t>Lego: Monde Jurassique</a:t>
            </a:r>
          </a:p>
          <a:p>
            <a:endParaRPr lang="fr-CA" sz="2100" i="1" dirty="0"/>
          </a:p>
          <a:p>
            <a:r>
              <a:rPr lang="fr-CA" sz="2100" i="1" dirty="0" err="1" smtClean="0"/>
              <a:t>Universal</a:t>
            </a:r>
            <a:r>
              <a:rPr lang="fr-CA" sz="2100" i="1" dirty="0" smtClean="0"/>
              <a:t>: The </a:t>
            </a:r>
            <a:r>
              <a:rPr lang="fr-CA" sz="2100" i="1" dirty="0"/>
              <a:t>Land </a:t>
            </a:r>
            <a:r>
              <a:rPr lang="fr-CA" sz="2100" i="1" dirty="0" err="1"/>
              <a:t>Before</a:t>
            </a:r>
            <a:r>
              <a:rPr lang="fr-CA" sz="2100" i="1" dirty="0"/>
              <a:t> Time</a:t>
            </a:r>
          </a:p>
          <a:p>
            <a:pPr marL="0" indent="0">
              <a:buNone/>
            </a:pPr>
            <a:endParaRPr lang="fr-CA" sz="2100" i="1" dirty="0" smtClean="0"/>
          </a:p>
          <a:p>
            <a:r>
              <a:rPr lang="fr-CA" sz="2100" i="1" dirty="0" smtClean="0"/>
              <a:t>Disney-</a:t>
            </a:r>
            <a:r>
              <a:rPr lang="fr-CA" sz="2100" i="1" dirty="0" err="1" smtClean="0"/>
              <a:t>Pixar</a:t>
            </a:r>
            <a:r>
              <a:rPr lang="fr-CA" sz="2100" i="1" dirty="0" smtClean="0"/>
              <a:t>: Le Bon Dinosaure</a:t>
            </a:r>
          </a:p>
        </p:txBody>
      </p:sp>
      <p:grpSp>
        <p:nvGrpSpPr>
          <p:cNvPr id="21" name="Group 20"/>
          <p:cNvGrpSpPr/>
          <p:nvPr/>
        </p:nvGrpSpPr>
        <p:grpSpPr>
          <a:xfrm>
            <a:off x="4317573" y="2116937"/>
            <a:ext cx="3985372" cy="4043205"/>
            <a:chOff x="4645165" y="2222667"/>
            <a:chExt cx="3855890" cy="3905295"/>
          </a:xfrm>
        </p:grpSpPr>
        <p:pic>
          <p:nvPicPr>
            <p:cNvPr id="18" name="Picture 17" descr="Walking with.jp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45165" y="2222667"/>
              <a:ext cx="1340143" cy="1892858"/>
            </a:xfrm>
            <a:prstGeom prst="rect">
              <a:avLst/>
            </a:prstGeom>
          </p:spPr>
        </p:pic>
        <p:pic>
          <p:nvPicPr>
            <p:cNvPr id="19" name="Picture 18" descr="landbeforetime.jp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92245" y="4171354"/>
              <a:ext cx="2608810" cy="1956608"/>
            </a:xfrm>
            <a:prstGeom prst="rect">
              <a:avLst/>
            </a:prstGeom>
          </p:spPr>
        </p:pic>
        <p:pic>
          <p:nvPicPr>
            <p:cNvPr id="20" name="Picture 19" descr="le bon.jp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45165" y="4115525"/>
              <a:ext cx="1340143" cy="2012437"/>
            </a:xfrm>
            <a:prstGeom prst="rect">
              <a:avLst/>
            </a:prstGeom>
          </p:spPr>
        </p:pic>
      </p:grpSp>
      <p:grpSp>
        <p:nvGrpSpPr>
          <p:cNvPr id="9" name="Group 8"/>
          <p:cNvGrpSpPr/>
          <p:nvPr/>
        </p:nvGrpSpPr>
        <p:grpSpPr>
          <a:xfrm>
            <a:off x="4198257" y="763348"/>
            <a:ext cx="4279017" cy="1288903"/>
            <a:chOff x="7400425" y="672555"/>
            <a:chExt cx="5365404" cy="1791576"/>
          </a:xfrm>
        </p:grpSpPr>
        <p:pic>
          <p:nvPicPr>
            <p:cNvPr id="4" name="Picture 3" descr="j-p.jpg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11959" b="12429"/>
            <a:stretch/>
          </p:blipFill>
          <p:spPr>
            <a:xfrm>
              <a:off x="7400425" y="672555"/>
              <a:ext cx="3487150" cy="179157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6" name="Picture 5" descr="jurassic-world.jp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29099" y="768701"/>
              <a:ext cx="2036730" cy="1609813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pic>
        <p:nvPicPr>
          <p:cNvPr id="8" name="Picture 7" descr="lego j-w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4864" y="2099297"/>
            <a:ext cx="2632410" cy="19597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420508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5335" y="400251"/>
            <a:ext cx="8348392" cy="1143000"/>
          </a:xfrm>
        </p:spPr>
        <p:txBody>
          <a:bodyPr>
            <a:normAutofit/>
          </a:bodyPr>
          <a:lstStyle/>
          <a:p>
            <a:r>
              <a:rPr lang="fr-CA" sz="3000" dirty="0">
                <a:solidFill>
                  <a:schemeClr val="tx1">
                    <a:lumMod val="65000"/>
                    <a:lumOff val="35000"/>
                  </a:schemeClr>
                </a:solidFill>
                <a:latin typeface="Copperplate Gothic Light"/>
                <a:cs typeface="Copperplate Gothic Light"/>
              </a:rPr>
              <a:t>EST Q’UIL Y A DES QUESTIONS ?</a:t>
            </a:r>
          </a:p>
        </p:txBody>
      </p:sp>
      <p:pic>
        <p:nvPicPr>
          <p:cNvPr id="4" name="Content Placeholder 3" descr="philosoraptor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2502" b="22502"/>
          <a:stretch>
            <a:fillRect/>
          </a:stretch>
        </p:blipFill>
        <p:spPr>
          <a:xfrm>
            <a:off x="2491598" y="1730177"/>
            <a:ext cx="4098925" cy="34131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457201" y="5525325"/>
            <a:ext cx="81877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3600" dirty="0" smtClean="0">
                <a:solidFill>
                  <a:srgbClr val="008000"/>
                </a:solidFill>
              </a:rPr>
              <a:t>MERCI</a:t>
            </a:r>
            <a:endParaRPr lang="fr-CA" sz="3600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43958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3907" y="404508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2400" dirty="0" smtClean="0">
                <a:solidFill>
                  <a:srgbClr val="595959"/>
                </a:solidFill>
                <a:latin typeface="Copperplate Gothic Light"/>
                <a:cs typeface="Copperplate Gothic Light"/>
              </a:rPr>
              <a:t>‘’LA BIG VELOCIJOKE”</a:t>
            </a:r>
            <a:endParaRPr lang="en-US" sz="2400" dirty="0">
              <a:solidFill>
                <a:srgbClr val="595959"/>
              </a:solidFill>
              <a:latin typeface="Copperplate Gothic Light"/>
              <a:cs typeface="Copperplate Gothic Light"/>
            </a:endParaRPr>
          </a:p>
        </p:txBody>
      </p:sp>
      <p:pic>
        <p:nvPicPr>
          <p:cNvPr id="4" name="Content Placeholder 3" descr="Andres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9388" b="29388"/>
          <a:stretch>
            <a:fillRect/>
          </a:stretch>
        </p:blipFill>
        <p:spPr>
          <a:xfrm rot="9815021">
            <a:off x="17071548" y="4899161"/>
            <a:ext cx="473501" cy="255302"/>
          </a:xfrm>
        </p:spPr>
      </p:pic>
      <p:pic>
        <p:nvPicPr>
          <p:cNvPr id="5" name="Picture 4" descr="THE-END-Andres.psd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35279">
            <a:off x="1673631" y="1360868"/>
            <a:ext cx="6032748" cy="448065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2127128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0484"/>
            <a:ext cx="8229600" cy="1143000"/>
          </a:xfrm>
        </p:spPr>
        <p:txBody>
          <a:bodyPr>
            <a:normAutofit/>
          </a:bodyPr>
          <a:lstStyle/>
          <a:p>
            <a:r>
              <a:rPr lang="fr-CA" sz="3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pperplate Gothic Light"/>
                <a:cs typeface="Copperplate Gothic Light"/>
              </a:rPr>
              <a:t>L’information</a:t>
            </a:r>
            <a:endParaRPr lang="fr-CA" sz="3000" dirty="0">
              <a:solidFill>
                <a:schemeClr val="tx1">
                  <a:lumMod val="65000"/>
                  <a:lumOff val="35000"/>
                </a:schemeClr>
              </a:solidFill>
              <a:latin typeface="Copperplate Gothic Light"/>
              <a:cs typeface="Copperplate Gothic Light"/>
            </a:endParaRPr>
          </a:p>
        </p:txBody>
      </p:sp>
      <p:pic>
        <p:nvPicPr>
          <p:cNvPr id="4" name="Content Placeholder 3" descr="dino book #3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 t="-44766" b="-44766"/>
          <a:stretch>
            <a:fillRect/>
          </a:stretch>
        </p:blipFill>
        <p:spPr>
          <a:xfrm>
            <a:off x="5595075" y="3920096"/>
            <a:ext cx="2706546" cy="28241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 descr="dino book #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810" y="1724647"/>
            <a:ext cx="1694120" cy="26254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 descr="dino book #2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3564" y="1671724"/>
            <a:ext cx="1513236" cy="27850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813434" y="1364290"/>
            <a:ext cx="455237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000" dirty="0" smtClean="0"/>
              <a:t>Mon information viens de ces livres</a:t>
            </a:r>
          </a:p>
          <a:p>
            <a:r>
              <a:rPr lang="fr-CA" sz="2000" dirty="0" err="1" smtClean="0"/>
              <a:t>Wikipedi</a:t>
            </a:r>
            <a:r>
              <a:rPr lang="fr-CA" sz="2000" dirty="0" smtClean="0"/>
              <a:t>/</a:t>
            </a:r>
            <a:r>
              <a:rPr lang="fr-CA" sz="2000" dirty="0" err="1" smtClean="0"/>
              <a:t>velociraptors</a:t>
            </a:r>
            <a:r>
              <a:rPr lang="fr-CA" sz="2000" dirty="0" smtClean="0"/>
              <a:t>, Google et le </a:t>
            </a:r>
            <a:r>
              <a:rPr lang="fr-FR" sz="2000" u="sng" dirty="0" smtClean="0">
                <a:hlinkClick r:id="rId5"/>
              </a:rPr>
              <a:t>Musée canadien de la nature</a:t>
            </a:r>
            <a:r>
              <a:rPr lang="fr-FR" sz="2000" u="sng" dirty="0" smtClean="0"/>
              <a:t>.</a:t>
            </a:r>
            <a:endParaRPr lang="fr-FR" sz="2000" dirty="0" smtClean="0"/>
          </a:p>
        </p:txBody>
      </p:sp>
      <p:sp>
        <p:nvSpPr>
          <p:cNvPr id="23" name="TextBox 22"/>
          <p:cNvSpPr txBox="1"/>
          <p:nvPr/>
        </p:nvSpPr>
        <p:spPr>
          <a:xfrm>
            <a:off x="813434" y="2447760"/>
            <a:ext cx="29683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fr-CA" sz="2000" dirty="0" smtClean="0"/>
              <a:t>Le guide des dinosaures de parc jurassique.</a:t>
            </a:r>
            <a:endParaRPr lang="fr-CA" sz="2000" dirty="0"/>
          </a:p>
        </p:txBody>
      </p:sp>
      <p:cxnSp>
        <p:nvCxnSpPr>
          <p:cNvPr id="25" name="Straight Arrow Connector 24"/>
          <p:cNvCxnSpPr/>
          <p:nvPr/>
        </p:nvCxnSpPr>
        <p:spPr>
          <a:xfrm flipV="1">
            <a:off x="3781756" y="2668288"/>
            <a:ext cx="1280849" cy="22486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813434" y="3439964"/>
            <a:ext cx="226905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fr-CA" sz="2000" dirty="0" smtClean="0"/>
              <a:t>Livre des dinosaures de hachette jeunesse.</a:t>
            </a:r>
            <a:endParaRPr lang="fr-CA" sz="2000" dirty="0"/>
          </a:p>
        </p:txBody>
      </p:sp>
      <p:cxnSp>
        <p:nvCxnSpPr>
          <p:cNvPr id="30" name="Straight Arrow Connector 29"/>
          <p:cNvCxnSpPr>
            <a:stCxn id="28" idx="3"/>
          </p:cNvCxnSpPr>
          <p:nvPr/>
        </p:nvCxnSpPr>
        <p:spPr>
          <a:xfrm>
            <a:off x="3082488" y="4101684"/>
            <a:ext cx="4308563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 flipH="1">
            <a:off x="813434" y="4941004"/>
            <a:ext cx="252695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fr-CA" sz="2000" dirty="0" smtClean="0"/>
              <a:t>Livre des dinosaures de Larousse junior.</a:t>
            </a:r>
            <a:endParaRPr lang="fr-CA" sz="2000" dirty="0"/>
          </a:p>
        </p:txBody>
      </p:sp>
      <p:cxnSp>
        <p:nvCxnSpPr>
          <p:cNvPr id="34" name="Straight Arrow Connector 33"/>
          <p:cNvCxnSpPr>
            <a:endCxn id="4" idx="1"/>
          </p:cNvCxnSpPr>
          <p:nvPr/>
        </p:nvCxnSpPr>
        <p:spPr>
          <a:xfrm>
            <a:off x="3340388" y="4426525"/>
            <a:ext cx="2254687" cy="90563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36820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ack Interio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39712"/>
          </a:xfrm>
          <a:prstGeom prst="rect">
            <a:avLst/>
          </a:prstGeom>
        </p:spPr>
      </p:pic>
      <p:pic>
        <p:nvPicPr>
          <p:cNvPr id="3" name="Picture 2" descr="a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2000" y="490640"/>
            <a:ext cx="2085942" cy="2782647"/>
          </a:xfrm>
          <a:prstGeom prst="rect">
            <a:avLst/>
          </a:prstGeom>
        </p:spPr>
      </p:pic>
      <p:pic>
        <p:nvPicPr>
          <p:cNvPr id="5" name="Picture 4" descr="a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52000" y="490640"/>
            <a:ext cx="2085942" cy="2782647"/>
          </a:xfrm>
          <a:prstGeom prst="rect">
            <a:avLst/>
          </a:prstGeom>
        </p:spPr>
      </p:pic>
      <p:pic>
        <p:nvPicPr>
          <p:cNvPr id="6" name="Picture 5" descr="a4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0210" y="3620325"/>
            <a:ext cx="2540000" cy="1905000"/>
          </a:xfrm>
          <a:prstGeom prst="rect">
            <a:avLst/>
          </a:prstGeom>
        </p:spPr>
      </p:pic>
      <p:pic>
        <p:nvPicPr>
          <p:cNvPr id="7" name="Picture 6" descr="a12017-03-23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2000" y="490640"/>
            <a:ext cx="2085942" cy="278264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7201" y="5525325"/>
            <a:ext cx="81877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3600" dirty="0" smtClean="0">
                <a:solidFill>
                  <a:schemeClr val="bg1"/>
                </a:solidFill>
              </a:rPr>
              <a:t>MERCI</a:t>
            </a:r>
            <a:endParaRPr lang="fr-CA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734070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8469</TotalTime>
  <Words>249</Words>
  <Application>Microsoft Macintosh PowerPoint</Application>
  <PresentationFormat>On-screen Show (4:3)</PresentationFormat>
  <Paragraphs>45</Paragraphs>
  <Slides>11</Slides>
  <Notes>1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LES VÉLOCIRAPTORS</vt:lpstr>
      <vt:lpstr>Description des vélociraptors</vt:lpstr>
      <vt:lpstr>En quelle epoque vivaient  les vélociraptors</vt:lpstr>
      <vt:lpstr>La vitesse!</vt:lpstr>
      <vt:lpstr>La communication</vt:lpstr>
      <vt:lpstr>L’endroit </vt:lpstr>
      <vt:lpstr> Suggestions</vt:lpstr>
      <vt:lpstr>EST Q’UIL Y A DES QUESTIONS ?</vt:lpstr>
      <vt:lpstr>‘’LA BIG VELOCIJOKE”</vt:lpstr>
      <vt:lpstr>L’information</vt:lpstr>
      <vt:lpstr>Slide 11</vt:lpstr>
    </vt:vector>
  </TitlesOfParts>
  <Company>..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VÉLOCIRAPTORS</dc:title>
  <dc:creator>Raul Salazar</dc:creator>
  <cp:lastModifiedBy>Home</cp:lastModifiedBy>
  <cp:revision>91</cp:revision>
  <dcterms:created xsi:type="dcterms:W3CDTF">2017-03-11T00:37:19Z</dcterms:created>
  <dcterms:modified xsi:type="dcterms:W3CDTF">2017-03-26T12:54:52Z</dcterms:modified>
</cp:coreProperties>
</file>